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4" r:id="rId3"/>
    <p:sldId id="308" r:id="rId4"/>
    <p:sldId id="273" r:id="rId5"/>
    <p:sldId id="301" r:id="rId6"/>
    <p:sldId id="286" r:id="rId7"/>
    <p:sldId id="288" r:id="rId8"/>
    <p:sldId id="291" r:id="rId9"/>
    <p:sldId id="300" r:id="rId10"/>
    <p:sldId id="293" r:id="rId11"/>
    <p:sldId id="302" r:id="rId12"/>
    <p:sldId id="303" r:id="rId13"/>
    <p:sldId id="304" r:id="rId14"/>
    <p:sldId id="305" r:id="rId15"/>
    <p:sldId id="306" r:id="rId16"/>
    <p:sldId id="307" r:id="rId17"/>
    <p:sldId id="309" r:id="rId18"/>
    <p:sldId id="29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60"/>
  </p:normalViewPr>
  <p:slideViewPr>
    <p:cSldViewPr>
      <p:cViewPr varScale="1">
        <p:scale>
          <a:sx n="88" d="100"/>
          <a:sy n="8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CDECD-1565-443D-8CB3-6E847D4F4353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5A686-4D48-4C05-BB03-48855987A2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59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8" name="Google Shape;383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9" name="Google Shape;383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7806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5" name="Google Shape;1845;p6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l"/>
            <a:fld id="{00000000-1234-1234-1234-123412341234}" type="slidenum">
              <a:rPr lang="en" smtClean="0"/>
              <a:pPr algn="l"/>
              <a:t>‹#›</a:t>
            </a:fld>
            <a:endParaRPr lang="en"/>
          </a:p>
        </p:txBody>
      </p:sp>
      <p:grpSp>
        <p:nvGrpSpPr>
          <p:cNvPr id="1846" name="Google Shape;1846;p6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1847" name="Google Shape;1847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3" name="Google Shape;1903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04" name="Google Shape;1904;p6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1905" name="Google Shape;1905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6" name="Google Shape;1966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67" name="Google Shape;1967;p6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1968" name="Google Shape;1968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8" name="Google Shape;2068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69" name="Google Shape;2069;p6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070" name="Google Shape;2070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9" name="Google Shape;2119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xmlns="" val="5036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7D3BDB-4CEF-4B87-822E-931A08AAA177}" type="datetimeFigureOut">
              <a:rPr lang="en-IN" smtClean="0"/>
              <a:pPr/>
              <a:t>10/10/2023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9200C3-3F12-4CA7-8322-947104A58868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568952" cy="2952328"/>
          </a:xfrm>
        </p:spPr>
        <p:txBody>
          <a:bodyPr>
            <a:normAutofit/>
          </a:bodyPr>
          <a:lstStyle/>
          <a:p>
            <a:pPr algn="ctr"/>
            <a:r>
              <a:rPr lang="en-IN" sz="6000" b="1" dirty="0" smtClean="0"/>
              <a:t>CCE – NEP : 2020</a:t>
            </a:r>
            <a:endParaRPr lang="en-IN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9832" y="4509120"/>
            <a:ext cx="5688632" cy="187220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Prof. Y.  </a:t>
            </a:r>
            <a:r>
              <a:rPr lang="en-US" sz="3600" b="1" dirty="0" err="1" smtClean="0">
                <a:solidFill>
                  <a:schemeClr val="tx1"/>
                </a:solidFill>
              </a:rPr>
              <a:t>Narasimhulu</a:t>
            </a:r>
            <a:endParaRPr lang="en-US" sz="3600" b="1" dirty="0" smtClean="0">
              <a:solidFill>
                <a:schemeClr val="tx1"/>
              </a:solidFill>
            </a:endParaRPr>
          </a:p>
          <a:p>
            <a:endParaRPr lang="en-IN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4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916832"/>
            <a:ext cx="8464118" cy="4248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 Light"/>
              <a:buChar char="▪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 Light"/>
              <a:buChar char="▫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 Light"/>
              <a:buChar char="▫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▫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▫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▫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●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○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 Light"/>
              <a:buChar char="■"/>
              <a:defRPr sz="1800" b="0" i="0" u="none" strike="noStrike" cap="none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 lang="en-IN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6912768" cy="792088"/>
          </a:xfrm>
        </p:spPr>
        <p:txBody>
          <a:bodyPr/>
          <a:lstStyle/>
          <a:p>
            <a:pPr algn="ctr"/>
            <a:r>
              <a:rPr lang="en-IN" sz="32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Experiential Learning</a:t>
            </a:r>
            <a:r>
              <a:rPr lang="en-IN" sz="3200" b="1" spc="-3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3200" b="1" spc="4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Methods</a:t>
            </a:r>
            <a:endParaRPr lang="en-IN" sz="3200" b="1" dirty="0">
              <a:solidFill>
                <a:srgbClr val="B8487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bject 14"/>
          <p:cNvSpPr txBox="1"/>
          <p:nvPr/>
        </p:nvSpPr>
        <p:spPr>
          <a:xfrm>
            <a:off x="441180" y="2306758"/>
            <a:ext cx="1580573" cy="350638"/>
          </a:xfrm>
          <a:prstGeom prst="rect">
            <a:avLst/>
          </a:prstGeom>
        </p:spPr>
        <p:txBody>
          <a:bodyPr vert="horz" wrap="square" lIns="0" tIns="11967" rIns="0" bIns="0" rtlCol="0">
            <a:spAutoFit/>
          </a:bodyPr>
          <a:lstStyle/>
          <a:p>
            <a:pPr marL="534518" marR="156708" indent="-371542">
              <a:spcBef>
                <a:spcPts val="94"/>
              </a:spcBef>
            </a:pPr>
            <a:r>
              <a:rPr sz="1100" b="1" spc="-4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Course</a:t>
            </a:r>
            <a:r>
              <a:rPr sz="1100" b="1" spc="-8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1100" b="1" spc="-4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Augmentation  Methods</a:t>
            </a:r>
            <a:endParaRPr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ject 15"/>
          <p:cNvSpPr txBox="1"/>
          <p:nvPr/>
        </p:nvSpPr>
        <p:spPr>
          <a:xfrm>
            <a:off x="441179" y="2694510"/>
            <a:ext cx="1580573" cy="3151405"/>
          </a:xfrm>
          <a:prstGeom prst="rect">
            <a:avLst/>
          </a:prstGeom>
        </p:spPr>
        <p:txBody>
          <a:bodyPr vert="horz" wrap="square" lIns="0" tIns="11967" rIns="0" bIns="0" rtlCol="0">
            <a:spAutoFit/>
          </a:bodyPr>
          <a:lstStyle/>
          <a:p>
            <a:pPr marL="258142" indent="-195457">
              <a:spcBef>
                <a:spcPts val="94"/>
              </a:spcBef>
              <a:buAutoNum type="arabicPeriod"/>
              <a:tabLst>
                <a:tab pos="258711" algn="l"/>
              </a:tabLst>
            </a:pPr>
            <a:r>
              <a:rPr sz="1200" b="1" spc="-18" dirty="0">
                <a:latin typeface="Calibri" pitchFamily="34" charset="0"/>
                <a:cs typeface="Calibri" pitchFamily="34" charset="0"/>
              </a:rPr>
              <a:t>Tests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/</a:t>
            </a:r>
            <a:r>
              <a:rPr sz="1200" b="1" spc="9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Quizzes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 marR="87187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200" b="1" spc="-4" dirty="0">
                <a:latin typeface="Calibri" pitchFamily="34" charset="0"/>
                <a:cs typeface="Calibri" pitchFamily="34" charset="0"/>
              </a:rPr>
              <a:t>Assignments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on mind  blogging</a:t>
            </a:r>
            <a:r>
              <a:rPr sz="1200" b="1" spc="-27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problems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 marR="212553" indent="-194888">
              <a:spcBef>
                <a:spcPts val="22"/>
              </a:spcBef>
              <a:buAutoNum type="arabicPeriod"/>
              <a:tabLst>
                <a:tab pos="258711" algn="l"/>
              </a:tabLst>
            </a:pPr>
            <a:r>
              <a:rPr sz="1200" b="1" spc="4" dirty="0">
                <a:latin typeface="Calibri" pitchFamily="34" charset="0"/>
                <a:cs typeface="Calibri" pitchFamily="34" charset="0"/>
              </a:rPr>
              <a:t>NPTEL/MOOC 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course</a:t>
            </a:r>
            <a:r>
              <a:rPr sz="1200" b="1" spc="-36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certification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 marR="128786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200" b="1" spc="-9" dirty="0">
                <a:latin typeface="Calibri" pitchFamily="34" charset="0"/>
                <a:cs typeface="Calibri" pitchFamily="34" charset="0"/>
              </a:rPr>
              <a:t>Viva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voce on topic</a:t>
            </a:r>
            <a:r>
              <a:rPr sz="1200" b="1" spc="-63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in  a</a:t>
            </a:r>
            <a:r>
              <a:rPr sz="1200" b="1" spc="-9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course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200" b="1" dirty="0">
                <a:latin typeface="Calibri" pitchFamily="34" charset="0"/>
                <a:cs typeface="Calibri" pitchFamily="34" charset="0"/>
              </a:rPr>
              <a:t>Seminar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200" b="1" spc="-4" dirty="0">
                <a:latin typeface="Calibri" pitchFamily="34" charset="0"/>
                <a:cs typeface="Calibri" pitchFamily="34" charset="0"/>
              </a:rPr>
              <a:t>Rresearching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on</a:t>
            </a:r>
            <a:r>
              <a:rPr sz="1200" b="1" spc="-27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dirty="0">
                <a:latin typeface="Calibri" pitchFamily="34" charset="0"/>
                <a:cs typeface="Calibri" pitchFamily="34" charset="0"/>
              </a:rPr>
              <a:t>topic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258142">
              <a:spcBef>
                <a:spcPts val="4"/>
              </a:spcBef>
            </a:pPr>
            <a:r>
              <a:rPr sz="1200" b="1" dirty="0">
                <a:latin typeface="Calibri" pitchFamily="34" charset="0"/>
                <a:cs typeface="Calibri" pitchFamily="34" charset="0"/>
              </a:rPr>
              <a:t>/ literature</a:t>
            </a:r>
            <a:r>
              <a:rPr sz="1200" b="1" spc="-36" dirty="0">
                <a:latin typeface="Calibri" pitchFamily="34" charset="0"/>
                <a:cs typeface="Calibri" pitchFamily="34" charset="0"/>
              </a:rPr>
              <a:t> </a:t>
            </a:r>
            <a:r>
              <a:rPr sz="1200" b="1" spc="-4" dirty="0">
                <a:latin typeface="Calibri" pitchFamily="34" charset="0"/>
                <a:cs typeface="Calibri" pitchFamily="34" charset="0"/>
              </a:rPr>
              <a:t>review</a:t>
            </a:r>
            <a:endParaRPr sz="1200" dirty="0">
              <a:latin typeface="Calibri" pitchFamily="34" charset="0"/>
              <a:cs typeface="Calibri" pitchFamily="34" charset="0"/>
            </a:endParaRPr>
          </a:p>
          <a:p>
            <a:pPr marL="62684">
              <a:spcBef>
                <a:spcPts val="4"/>
              </a:spcBef>
              <a:tabLst>
                <a:tab pos="258711" algn="l"/>
              </a:tabLst>
            </a:pPr>
            <a:r>
              <a:rPr lang="en-IN" sz="1200" b="1" dirty="0">
                <a:latin typeface="Calibri" pitchFamily="34" charset="0"/>
                <a:cs typeface="Calibri" pitchFamily="34" charset="0"/>
              </a:rPr>
              <a:t>7.  Group of students  writing a book</a:t>
            </a:r>
            <a:endParaRPr lang="en-IN" sz="1200" b="1" spc="-4" dirty="0">
              <a:latin typeface="Calibri" pitchFamily="34" charset="0"/>
              <a:cs typeface="Calibri" pitchFamily="34" charset="0"/>
            </a:endParaRPr>
          </a:p>
          <a:p>
            <a:pPr marL="267830" indent="-205146">
              <a:spcBef>
                <a:spcPts val="4"/>
              </a:spcBef>
              <a:buAutoNum type="arabicPeriod" startAt="8"/>
              <a:tabLst>
                <a:tab pos="258711" algn="l"/>
              </a:tabLst>
            </a:pPr>
            <a:r>
              <a:rPr lang="en-IN" sz="1200" b="1" spc="-4" dirty="0">
                <a:latin typeface="Calibri" pitchFamily="34" charset="0"/>
                <a:cs typeface="Calibri" pitchFamily="34" charset="0"/>
              </a:rPr>
              <a:t>Case Study building</a:t>
            </a:r>
          </a:p>
          <a:p>
            <a:pPr marL="267830" indent="-205146">
              <a:spcBef>
                <a:spcPts val="4"/>
              </a:spcBef>
              <a:buAutoNum type="arabicPeriod" startAt="8"/>
              <a:tabLst>
                <a:tab pos="258711" algn="l"/>
              </a:tabLst>
            </a:pPr>
            <a:endParaRPr lang="en-IN" sz="1200" b="1" spc="-4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ject 22"/>
          <p:cNvSpPr txBox="1"/>
          <p:nvPr/>
        </p:nvSpPr>
        <p:spPr>
          <a:xfrm>
            <a:off x="2186854" y="2306760"/>
            <a:ext cx="1580573" cy="234875"/>
          </a:xfrm>
          <a:prstGeom prst="rect">
            <a:avLst/>
          </a:prstGeom>
          <a:solidFill>
            <a:srgbClr val="6FAC46"/>
          </a:solidFill>
        </p:spPr>
        <p:txBody>
          <a:bodyPr vert="horz" wrap="square" lIns="0" tIns="64963" rIns="0" bIns="0" rtlCol="0">
            <a:spAutoFit/>
          </a:bodyPr>
          <a:lstStyle/>
          <a:p>
            <a:pPr marL="231359">
              <a:spcBef>
                <a:spcPts val="512"/>
              </a:spcBef>
            </a:pPr>
            <a:r>
              <a:rPr sz="1100" b="1" spc="-54" dirty="0">
                <a:solidFill>
                  <a:srgbClr val="FF0000"/>
                </a:solidFill>
                <a:latin typeface="Trebuchet MS"/>
                <a:cs typeface="Trebuchet MS"/>
              </a:rPr>
              <a:t>Innovative</a:t>
            </a:r>
            <a:r>
              <a:rPr sz="1100" b="1" spc="-99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100" b="1" spc="-22" dirty="0">
                <a:solidFill>
                  <a:srgbClr val="FF0000"/>
                </a:solidFill>
                <a:latin typeface="Trebuchet MS"/>
                <a:cs typeface="Trebuchet MS"/>
              </a:rPr>
              <a:t>Methods</a:t>
            </a:r>
            <a:endParaRPr lang="en-IN" sz="1100" b="1" spc="-22" dirty="0">
              <a:solidFill>
                <a:srgbClr val="FF0000"/>
              </a:solidFill>
              <a:latin typeface="Trebuchet MS"/>
              <a:cs typeface="Trebuchet MS"/>
            </a:endParaRPr>
          </a:p>
        </p:txBody>
      </p:sp>
      <p:sp>
        <p:nvSpPr>
          <p:cNvPr id="8" name="object 23"/>
          <p:cNvSpPr txBox="1"/>
          <p:nvPr/>
        </p:nvSpPr>
        <p:spPr>
          <a:xfrm>
            <a:off x="2179356" y="2650362"/>
            <a:ext cx="1589491" cy="3255393"/>
          </a:xfrm>
          <a:prstGeom prst="rect">
            <a:avLst/>
          </a:prstGeom>
          <a:solidFill>
            <a:srgbClr val="D4E2CE"/>
          </a:solidFill>
        </p:spPr>
        <p:txBody>
          <a:bodyPr vert="horz" wrap="square" lIns="0" tIns="38750" rIns="0" bIns="0" rtlCol="0">
            <a:spAutoFit/>
          </a:bodyPr>
          <a:lstStyle/>
          <a:p>
            <a:pPr marL="258142" indent="-195457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100" b="1" dirty="0">
                <a:latin typeface="Calibri" pitchFamily="34" charset="0"/>
                <a:cs typeface="Calibri" pitchFamily="34" charset="0"/>
              </a:rPr>
              <a:t>Product</a:t>
            </a:r>
            <a:r>
              <a:rPr sz="1100" b="1" spc="-31" dirty="0">
                <a:latin typeface="Calibri" pitchFamily="34" charset="0"/>
                <a:cs typeface="Calibri" pitchFamily="34" charset="0"/>
              </a:rPr>
              <a:t>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development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marR="173804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100" b="1" dirty="0">
                <a:latin typeface="Calibri" pitchFamily="34" charset="0"/>
                <a:cs typeface="Calibri" pitchFamily="34" charset="0"/>
              </a:rPr>
              <a:t>Development of  innovative  experiments in</a:t>
            </a:r>
            <a:r>
              <a:rPr sz="1100" b="1" spc="-63" dirty="0">
                <a:latin typeface="Calibri" pitchFamily="34" charset="0"/>
                <a:cs typeface="Calibri" pitchFamily="34" charset="0"/>
              </a:rPr>
              <a:t>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each  course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marR="604610" indent="-194888">
              <a:spcBef>
                <a:spcPts val="18"/>
              </a:spcBef>
              <a:buAutoNum type="arabicPeriod"/>
              <a:tabLst>
                <a:tab pos="258711" algn="l"/>
              </a:tabLst>
            </a:pPr>
            <a:r>
              <a:rPr sz="1100" b="1" dirty="0">
                <a:latin typeface="Calibri" pitchFamily="34" charset="0"/>
                <a:cs typeface="Calibri" pitchFamily="34" charset="0"/>
              </a:rPr>
              <a:t>Open ended  exp</a:t>
            </a:r>
            <a:r>
              <a:rPr lang="en-US" sz="1100" b="1" dirty="0">
                <a:latin typeface="Calibri" pitchFamily="34" charset="0"/>
                <a:cs typeface="Calibri" pitchFamily="34" charset="0"/>
              </a:rPr>
              <a:t>t.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100" b="1" dirty="0">
                <a:latin typeface="Calibri" pitchFamily="34" charset="0"/>
                <a:cs typeface="Calibri" pitchFamily="34" charset="0"/>
              </a:rPr>
              <a:t>Demonstration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marR="83198" indent="-194888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100" b="1" spc="-9" dirty="0">
                <a:latin typeface="Calibri" pitchFamily="34" charset="0"/>
                <a:cs typeface="Calibri" pitchFamily="34" charset="0"/>
              </a:rPr>
              <a:t>MATLAB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/ any</a:t>
            </a:r>
            <a:r>
              <a:rPr sz="1100" b="1" spc="-58" dirty="0">
                <a:latin typeface="Calibri" pitchFamily="34" charset="0"/>
                <a:cs typeface="Calibri" pitchFamily="34" charset="0"/>
              </a:rPr>
              <a:t>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other  software use: course  wise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18"/>
              </a:spcBef>
              <a:buAutoNum type="arabicPeriod"/>
              <a:tabLst>
                <a:tab pos="258711" algn="l"/>
              </a:tabLst>
            </a:pPr>
            <a:r>
              <a:rPr sz="1100" b="1" dirty="0">
                <a:latin typeface="Calibri" pitchFamily="34" charset="0"/>
                <a:cs typeface="Calibri" pitchFamily="34" charset="0"/>
              </a:rPr>
              <a:t>Coding using</a:t>
            </a:r>
            <a:r>
              <a:rPr sz="11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Python</a:t>
            </a:r>
            <a:endParaRPr sz="1100" dirty="0">
              <a:latin typeface="Calibri" pitchFamily="34" charset="0"/>
              <a:cs typeface="Calibri" pitchFamily="34" charset="0"/>
            </a:endParaRPr>
          </a:p>
          <a:p>
            <a:pPr marL="258142" marR="116819">
              <a:spcBef>
                <a:spcPts val="4"/>
              </a:spcBef>
            </a:pPr>
            <a:r>
              <a:rPr sz="1100" b="1" dirty="0">
                <a:latin typeface="Calibri" pitchFamily="34" charset="0"/>
                <a:cs typeface="Calibri" pitchFamily="34" charset="0"/>
              </a:rPr>
              <a:t>/ </a:t>
            </a:r>
            <a:r>
              <a:rPr sz="1100" b="1" spc="4" dirty="0">
                <a:latin typeface="Calibri" pitchFamily="34" charset="0"/>
                <a:cs typeface="Calibri" pitchFamily="34" charset="0"/>
              </a:rPr>
              <a:t>R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programming</a:t>
            </a:r>
            <a:r>
              <a:rPr sz="1100" b="1" spc="-99" dirty="0">
                <a:latin typeface="Calibri" pitchFamily="34" charset="0"/>
                <a:cs typeface="Calibri" pitchFamily="34" charset="0"/>
              </a:rPr>
              <a:t>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for  relevant </a:t>
            </a:r>
            <a:r>
              <a:rPr lang="en-US" sz="1100" b="1" dirty="0">
                <a:latin typeface="Calibri" pitchFamily="34" charset="0"/>
                <a:cs typeface="Calibri" pitchFamily="34" charset="0"/>
              </a:rPr>
              <a:t>problem </a:t>
            </a:r>
            <a:r>
              <a:rPr sz="1100" b="1" dirty="0">
                <a:latin typeface="Calibri" pitchFamily="34" charset="0"/>
                <a:cs typeface="Calibri" pitchFamily="34" charset="0"/>
              </a:rPr>
              <a:t> in a  course</a:t>
            </a:r>
            <a:endParaRPr lang="en-IN" sz="1100" dirty="0">
              <a:latin typeface="Calibri" pitchFamily="34" charset="0"/>
              <a:cs typeface="Calibri" pitchFamily="34" charset="0"/>
            </a:endParaRPr>
          </a:p>
          <a:p>
            <a:pPr marL="267830" indent="-205146">
              <a:spcBef>
                <a:spcPts val="13"/>
              </a:spcBef>
              <a:buAutoNum type="arabicPeriod" startAt="7"/>
              <a:tabLst>
                <a:tab pos="258711" algn="l"/>
              </a:tabLst>
            </a:pPr>
            <a:r>
              <a:rPr lang="en-IN" sz="1100" b="1" dirty="0">
                <a:latin typeface="Calibri" pitchFamily="34" charset="0"/>
                <a:cs typeface="Calibri" pitchFamily="34" charset="0"/>
              </a:rPr>
              <a:t>Virtual Experiments developments</a:t>
            </a:r>
          </a:p>
          <a:p>
            <a:pPr marL="258142" indent="-195457">
              <a:spcBef>
                <a:spcPts val="13"/>
              </a:spcBef>
              <a:buFontTx/>
              <a:buAutoNum type="arabicPeriod" startAt="8"/>
              <a:tabLst>
                <a:tab pos="258711" algn="l"/>
              </a:tabLst>
            </a:pPr>
            <a:r>
              <a:rPr lang="en-IN" sz="1100" b="1" dirty="0">
                <a:latin typeface="Calibri" pitchFamily="34" charset="0"/>
                <a:cs typeface="Calibri" pitchFamily="34" charset="0"/>
              </a:rPr>
              <a:t>Design</a:t>
            </a:r>
            <a:r>
              <a:rPr lang="en-IN" sz="1100" b="1" spc="-31" dirty="0">
                <a:latin typeface="Calibri" pitchFamily="34" charset="0"/>
                <a:cs typeface="Calibri" pitchFamily="34" charset="0"/>
              </a:rPr>
              <a:t> </a:t>
            </a:r>
            <a:r>
              <a:rPr lang="en-IN" sz="1100" b="1" spc="-4" dirty="0">
                <a:latin typeface="Calibri" pitchFamily="34" charset="0"/>
                <a:cs typeface="Calibri" pitchFamily="34" charset="0"/>
              </a:rPr>
              <a:t>Thinking</a:t>
            </a:r>
          </a:p>
          <a:p>
            <a:pPr marL="62685">
              <a:spcBef>
                <a:spcPts val="13"/>
              </a:spcBef>
              <a:tabLst>
                <a:tab pos="258711" algn="l"/>
              </a:tabLst>
            </a:pPr>
            <a:endParaRPr lang="en-IN" sz="1050" b="1" spc="-4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object 30"/>
          <p:cNvSpPr txBox="1"/>
          <p:nvPr/>
        </p:nvSpPr>
        <p:spPr>
          <a:xfrm>
            <a:off x="3932526" y="2306758"/>
            <a:ext cx="1580573" cy="375380"/>
          </a:xfrm>
          <a:prstGeom prst="rect">
            <a:avLst/>
          </a:prstGeom>
          <a:solidFill>
            <a:srgbClr val="5A9AD4"/>
          </a:solidFill>
        </p:spPr>
        <p:txBody>
          <a:bodyPr vert="horz" wrap="square" lIns="0" tIns="36470" rIns="0" bIns="0" rtlCol="0">
            <a:spAutoFit/>
          </a:bodyPr>
          <a:lstStyle/>
          <a:p>
            <a:pPr marL="497478" marR="267829" indent="-223381">
              <a:spcBef>
                <a:spcPts val="287"/>
              </a:spcBef>
            </a:pPr>
            <a:r>
              <a:rPr sz="1100" b="1" spc="-4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Industry-Institute  Symbiosis</a:t>
            </a:r>
            <a:endParaRPr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bject 31"/>
          <p:cNvSpPr txBox="1"/>
          <p:nvPr/>
        </p:nvSpPr>
        <p:spPr>
          <a:xfrm>
            <a:off x="3887767" y="2768865"/>
            <a:ext cx="1657785" cy="3082945"/>
          </a:xfrm>
          <a:prstGeom prst="rect">
            <a:avLst/>
          </a:prstGeom>
          <a:solidFill>
            <a:srgbClr val="D1DDEE"/>
          </a:solidFill>
        </p:spPr>
        <p:txBody>
          <a:bodyPr vert="horz" wrap="square" lIns="0" tIns="5129" rIns="0" bIns="0" rtlCol="0">
            <a:spAutoFit/>
          </a:bodyPr>
          <a:lstStyle/>
          <a:p>
            <a:pPr marL="258142" marR="394905" indent="-194888" algn="just"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Industrial visit/</a:t>
            </a:r>
            <a:r>
              <a:rPr sz="1000" b="1" dirty="0" err="1">
                <a:latin typeface="Calibri" pitchFamily="34" charset="0"/>
                <a:cs typeface="Calibri" pitchFamily="34" charset="0"/>
              </a:rPr>
              <a:t>inplant</a:t>
            </a:r>
            <a:r>
              <a:rPr sz="1000" b="1" spc="-58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training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 algn="just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spc="-4" dirty="0">
                <a:latin typeface="Calibri" pitchFamily="34" charset="0"/>
                <a:cs typeface="Calibri" pitchFamily="34" charset="0"/>
              </a:rPr>
              <a:t>Industrial</a:t>
            </a:r>
            <a:r>
              <a:rPr sz="10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spc="-22" dirty="0">
                <a:latin typeface="Calibri" pitchFamily="34" charset="0"/>
                <a:cs typeface="Calibri" pitchFamily="34" charset="0"/>
              </a:rPr>
              <a:t>Tour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175513" indent="-194888" algn="just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Survey on topic in</a:t>
            </a:r>
            <a:r>
              <a:rPr sz="1000" b="1" spc="-76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a  course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91746" indent="-194888" algn="just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Expert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lecture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/</a:t>
            </a:r>
            <a:r>
              <a:rPr sz="1000" b="1" spc="-36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guest 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lecture </a:t>
            </a:r>
            <a:r>
              <a:rPr sz="1000" b="1" spc="4" dirty="0">
                <a:latin typeface="Calibri" pitchFamily="34" charset="0"/>
                <a:cs typeface="Calibri" pitchFamily="34" charset="0"/>
              </a:rPr>
              <a:t>&amp; 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consolidation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224521" indent="-194888" algn="just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Industrial</a:t>
            </a:r>
            <a:r>
              <a:rPr lang="en-IN" sz="1000" b="1" spc="-72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problem</a:t>
            </a:r>
            <a:r>
              <a:rPr lang="en-IN" sz="10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solving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 algn="just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spc="-4" dirty="0">
                <a:latin typeface="Calibri" pitchFamily="34" charset="0"/>
                <a:cs typeface="Calibri" pitchFamily="34" charset="0"/>
              </a:rPr>
              <a:t>Virtual</a:t>
            </a:r>
            <a:r>
              <a:rPr sz="1000" b="1" spc="-27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Internships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 algn="just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Mini</a:t>
            </a:r>
            <a:r>
              <a:rPr sz="1000" b="1" spc="-18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projects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58694" indent="-194888" algn="just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Interviewing subject  experts on a topic</a:t>
            </a:r>
            <a:r>
              <a:rPr sz="1000" b="1" spc="-67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and 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reporting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91746" indent="-194888" algn="just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Survey</a:t>
            </a:r>
            <a:r>
              <a:rPr lang="en-IN" sz="10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on startups</a:t>
            </a:r>
            <a:r>
              <a:rPr sz="1000" b="1" spc="-67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in  a</a:t>
            </a:r>
            <a:r>
              <a:rPr sz="1000" b="1" spc="-9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course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335071" indent="-194888" algn="just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lang="en-IN" sz="1000" b="1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Short</a:t>
            </a:r>
            <a:r>
              <a:rPr lang="en-IN" sz="1000" b="1" spc="-45" dirty="0">
                <a:latin typeface="Calibri" pitchFamily="34" charset="0"/>
                <a:cs typeface="Calibri" pitchFamily="34" charset="0"/>
              </a:rPr>
              <a:t> 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internship,  course</a:t>
            </a:r>
            <a:r>
              <a:rPr sz="1000" b="1" spc="-13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related</a:t>
            </a:r>
            <a:endParaRPr lang="en-IN" sz="1000" b="1" spc="-4" dirty="0">
              <a:latin typeface="Calibri" pitchFamily="34" charset="0"/>
              <a:cs typeface="Calibri" pitchFamily="34" charset="0"/>
            </a:endParaRPr>
          </a:p>
          <a:p>
            <a:pPr marL="258142" marR="335071" indent="-194888" algn="just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sz="1000" b="1" spc="-4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bject 38"/>
          <p:cNvSpPr txBox="1"/>
          <p:nvPr/>
        </p:nvSpPr>
        <p:spPr>
          <a:xfrm>
            <a:off x="5595072" y="2314827"/>
            <a:ext cx="1580573" cy="255014"/>
          </a:xfrm>
          <a:prstGeom prst="rect">
            <a:avLst/>
          </a:prstGeom>
          <a:solidFill>
            <a:srgbClr val="EC7C30"/>
          </a:solidFill>
        </p:spPr>
        <p:txBody>
          <a:bodyPr vert="horz" wrap="square" lIns="0" tIns="84908" rIns="0" bIns="0" rtlCol="0">
            <a:spAutoFit/>
          </a:bodyPr>
          <a:lstStyle/>
          <a:p>
            <a:pPr marL="265550">
              <a:spcBef>
                <a:spcPts val="669"/>
              </a:spcBef>
            </a:pPr>
            <a:r>
              <a:rPr sz="1100" b="1" dirty="0">
                <a:solidFill>
                  <a:srgbClr val="6F2FA0"/>
                </a:solidFill>
                <a:latin typeface="Times New Roman"/>
                <a:cs typeface="Times New Roman"/>
              </a:rPr>
              <a:t>Liberal</a:t>
            </a:r>
            <a:r>
              <a:rPr sz="1100" b="1" spc="-22" dirty="0">
                <a:solidFill>
                  <a:srgbClr val="6F2FA0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6F2FA0"/>
                </a:solidFill>
                <a:latin typeface="Times New Roman"/>
                <a:cs typeface="Times New Roman"/>
              </a:rPr>
              <a:t>Education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2" name="object 39"/>
          <p:cNvSpPr txBox="1"/>
          <p:nvPr/>
        </p:nvSpPr>
        <p:spPr>
          <a:xfrm>
            <a:off x="5632800" y="2764952"/>
            <a:ext cx="1580573" cy="3077766"/>
          </a:xfrm>
          <a:prstGeom prst="rect">
            <a:avLst/>
          </a:prstGeom>
          <a:solidFill>
            <a:srgbClr val="F7D6CC"/>
          </a:solidFill>
        </p:spPr>
        <p:txBody>
          <a:bodyPr vert="horz" wrap="square" lIns="0" tIns="0" rIns="0" bIns="0" rtlCol="0">
            <a:spAutoFit/>
          </a:bodyPr>
          <a:lstStyle/>
          <a:p>
            <a:pPr marL="258142" indent="-195457"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Debate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000" b="1" spc="-4" dirty="0">
                <a:latin typeface="Calibri" pitchFamily="34" charset="0"/>
                <a:cs typeface="Calibri" pitchFamily="34" charset="0"/>
              </a:rPr>
              <a:t>Group</a:t>
            </a:r>
            <a:r>
              <a:rPr sz="1000" b="1" spc="-18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discussion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361854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Essay /</a:t>
            </a:r>
            <a:r>
              <a:rPr sz="10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extended  essay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172094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Reading a book</a:t>
            </a:r>
            <a:r>
              <a:rPr sz="1000" b="1" spc="-72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and 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presenting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316836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Concept </a:t>
            </a:r>
            <a:r>
              <a:rPr sz="1000" b="1" spc="4" dirty="0">
                <a:latin typeface="Calibri" pitchFamily="34" charset="0"/>
                <a:cs typeface="Calibri" pitchFamily="34" charset="0"/>
              </a:rPr>
              <a:t>map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for  cognitive</a:t>
            </a:r>
            <a:r>
              <a:rPr sz="1000" b="1" spc="-63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abilities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105422" indent="-194888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Articles in  newspapers/</a:t>
            </a:r>
            <a:r>
              <a:rPr sz="1000" b="1" spc="-58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relevant  magazines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13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Role</a:t>
            </a:r>
            <a:r>
              <a:rPr sz="1000" b="1" spc="-9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play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4"/>
              </a:spcBef>
              <a:buAutoNum type="arabicPeriod"/>
              <a:tabLst>
                <a:tab pos="258711" algn="l"/>
              </a:tabLst>
            </a:pPr>
            <a:r>
              <a:rPr sz="1000" b="1" spc="-4" dirty="0">
                <a:latin typeface="Calibri" pitchFamily="34" charset="0"/>
                <a:cs typeface="Calibri" pitchFamily="34" charset="0"/>
              </a:rPr>
              <a:t>Visual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182352">
              <a:spcBef>
                <a:spcPts val="4"/>
              </a:spcBef>
            </a:pPr>
            <a:r>
              <a:rPr sz="1000" b="1" dirty="0">
                <a:latin typeface="Calibri" pitchFamily="34" charset="0"/>
                <a:cs typeface="Calibri" pitchFamily="34" charset="0"/>
              </a:rPr>
              <a:t>communication:  charts,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photos,  diagrams,</a:t>
            </a:r>
            <a:r>
              <a:rPr sz="1000" b="1" spc="-31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paintings</a:t>
            </a:r>
          </a:p>
          <a:p>
            <a:pPr marL="258142" marR="182352">
              <a:spcBef>
                <a:spcPts val="4"/>
              </a:spcBef>
            </a:pPr>
            <a:endParaRPr lang="en-IN" sz="1000" b="1" spc="-4" dirty="0">
              <a:latin typeface="Times New Roman"/>
              <a:cs typeface="Times New Roman"/>
            </a:endParaRPr>
          </a:p>
          <a:p>
            <a:pPr marL="258142" marR="182352">
              <a:spcBef>
                <a:spcPts val="4"/>
              </a:spcBef>
            </a:pPr>
            <a:endParaRPr lang="en-IN" sz="1000" b="1" spc="-4" dirty="0">
              <a:latin typeface="Times New Roman"/>
              <a:cs typeface="Times New Roman"/>
            </a:endParaRPr>
          </a:p>
          <a:p>
            <a:pPr marL="258142" marR="182352">
              <a:spcBef>
                <a:spcPts val="4"/>
              </a:spcBef>
            </a:pPr>
            <a:endParaRPr lang="en-IN" sz="1000" b="1" spc="-4" dirty="0">
              <a:latin typeface="Times New Roman"/>
              <a:cs typeface="Times New Roman"/>
            </a:endParaRPr>
          </a:p>
          <a:p>
            <a:pPr marL="258142" marR="182352">
              <a:spcBef>
                <a:spcPts val="4"/>
              </a:spcBef>
            </a:pPr>
            <a:endParaRPr lang="en-IN" sz="1000" b="1" spc="-4" dirty="0">
              <a:latin typeface="Times New Roman"/>
              <a:cs typeface="Times New Roman"/>
            </a:endParaRPr>
          </a:p>
        </p:txBody>
      </p:sp>
      <p:sp>
        <p:nvSpPr>
          <p:cNvPr id="13" name="object 46"/>
          <p:cNvSpPr txBox="1"/>
          <p:nvPr/>
        </p:nvSpPr>
        <p:spPr>
          <a:xfrm>
            <a:off x="7340745" y="2314827"/>
            <a:ext cx="1580573" cy="255014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84908" rIns="0" bIns="0" rtlCol="0">
            <a:spAutoFit/>
          </a:bodyPr>
          <a:lstStyle/>
          <a:p>
            <a:pPr marL="121948">
              <a:spcBef>
                <a:spcPts val="669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Co-Curricular</a:t>
            </a:r>
            <a:r>
              <a:rPr sz="1100" b="1" spc="-36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activities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14" name="object 47"/>
          <p:cNvSpPr txBox="1"/>
          <p:nvPr/>
        </p:nvSpPr>
        <p:spPr>
          <a:xfrm>
            <a:off x="7340745" y="2662939"/>
            <a:ext cx="1580573" cy="3223959"/>
          </a:xfrm>
          <a:prstGeom prst="rect">
            <a:avLst/>
          </a:prstGeom>
          <a:solidFill>
            <a:srgbClr val="CACACA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marL="258142" marR="120808" indent="-194888">
              <a:spcBef>
                <a:spcPts val="897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Participation in  </a:t>
            </a:r>
            <a:r>
              <a:rPr sz="1000" b="1" spc="-4" dirty="0">
                <a:latin typeface="Calibri" pitchFamily="34" charset="0"/>
                <a:cs typeface="Calibri" pitchFamily="34" charset="0"/>
              </a:rPr>
              <a:t>technical symposium  </a:t>
            </a:r>
            <a:r>
              <a:rPr sz="1000" b="1" spc="4" dirty="0">
                <a:latin typeface="Calibri" pitchFamily="34" charset="0"/>
                <a:cs typeface="Calibri" pitchFamily="34" charset="0"/>
              </a:rPr>
              <a:t>&amp;</a:t>
            </a:r>
            <a:r>
              <a:rPr sz="1000" b="1" spc="-13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reporting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300310" indent="-194888">
              <a:spcBef>
                <a:spcPts val="18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Writing a</a:t>
            </a:r>
            <a:r>
              <a:rPr sz="1000" b="1" spc="-81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journal  paper / paper  presentation in  conferences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18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Poster</a:t>
            </a:r>
            <a:r>
              <a:rPr sz="10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presentations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marR="80919" indent="-194888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Writing a</a:t>
            </a:r>
            <a:r>
              <a:rPr sz="1000" b="1" spc="-76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whitepaper  on new</a:t>
            </a:r>
            <a:r>
              <a:rPr sz="1000" b="1" spc="-36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technologies</a:t>
            </a:r>
            <a:endParaRPr sz="1000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r>
              <a:rPr sz="1000" b="1" dirty="0">
                <a:latin typeface="Calibri" pitchFamily="34" charset="0"/>
                <a:cs typeface="Calibri" pitchFamily="34" charset="0"/>
              </a:rPr>
              <a:t>Project</a:t>
            </a:r>
            <a:r>
              <a:rPr sz="1000" b="1" spc="-22" dirty="0">
                <a:latin typeface="Calibri" pitchFamily="34" charset="0"/>
                <a:cs typeface="Calibri" pitchFamily="34" charset="0"/>
              </a:rPr>
              <a:t> </a:t>
            </a:r>
            <a:r>
              <a:rPr sz="1000" b="1" dirty="0">
                <a:latin typeface="Calibri" pitchFamily="34" charset="0"/>
                <a:cs typeface="Calibri" pitchFamily="34" charset="0"/>
              </a:rPr>
              <a:t>exhibitions</a:t>
            </a:r>
            <a:endParaRPr lang="en-IN" sz="1000" b="1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Calibri" pitchFamily="34" charset="0"/>
              <a:cs typeface="Calibri" pitchFamily="34" charset="0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  <a:p>
            <a:pPr marL="258142" indent="-195457">
              <a:spcBef>
                <a:spcPts val="9"/>
              </a:spcBef>
              <a:buAutoNum type="arabicPeriod"/>
              <a:tabLst>
                <a:tab pos="258711" algn="l"/>
              </a:tabLst>
            </a:pPr>
            <a:endParaRPr lang="en-IN" sz="1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788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075240" cy="1152128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9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Course </a:t>
            </a:r>
            <a:r>
              <a:rPr lang="en-US" sz="49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Augmentation Methods</a:t>
            </a:r>
            <a:r>
              <a:rPr lang="en-IN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IN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2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Tests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n-US" sz="2800" spc="1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Quizzes</a:t>
            </a:r>
          </a:p>
          <a:p>
            <a:pPr marR="9715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Assignments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 mind blogging</a:t>
            </a:r>
            <a:r>
              <a:rPr lang="en-US" sz="2800" spc="-3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problems</a:t>
            </a:r>
          </a:p>
          <a:p>
            <a:pPr marR="236854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5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NPTEL/MOOC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course</a:t>
            </a:r>
            <a:r>
              <a:rPr lang="en-US" sz="2800" spc="-4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certification</a:t>
            </a:r>
          </a:p>
          <a:p>
            <a:pPr marR="14351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1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Viva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voce on a topic</a:t>
            </a:r>
            <a:r>
              <a:rPr lang="en-US" sz="2800" spc="-7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  a</a:t>
            </a:r>
            <a:r>
              <a:rPr lang="en-US" sz="2800" spc="-1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course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Seminar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Researching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on</a:t>
            </a:r>
            <a:r>
              <a:rPr lang="en-US" sz="2800" spc="-3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topic / literature</a:t>
            </a:r>
            <a:r>
              <a:rPr lang="en-US" sz="2800" spc="-4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pc="-5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review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Group of students  writing a book</a:t>
            </a:r>
            <a:endParaRPr lang="en-US" sz="2800" spc="-5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Case Study building</a:t>
            </a:r>
          </a:p>
          <a:p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467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Innovative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93548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Product</a:t>
            </a:r>
            <a:r>
              <a:rPr lang="en-US" sz="2800" spc="-3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development</a:t>
            </a:r>
          </a:p>
          <a:p>
            <a:pPr marR="19367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Development of  innovative  experiments in</a:t>
            </a:r>
            <a:r>
              <a:rPr lang="en-US" sz="2800" spc="-7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each 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			course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R="67373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Open ended  Experiment.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Demonstration</a:t>
            </a:r>
          </a:p>
          <a:p>
            <a:pPr marR="9271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1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MATLAB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 any</a:t>
            </a:r>
            <a:r>
              <a:rPr lang="en-US" sz="2800" spc="-6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other  software use: course  wise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449263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Coding using</a:t>
            </a:r>
            <a:r>
              <a:rPr lang="en-US" sz="2800" spc="-4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Python / </a:t>
            </a:r>
            <a:r>
              <a:rPr lang="en-US" sz="2800" spc="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programming</a:t>
            </a:r>
            <a:r>
              <a:rPr lang="en-US" sz="2800" spc="-11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for relevant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	problem 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 a  course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Virtual Experiments developments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Design</a:t>
            </a:r>
            <a:r>
              <a:rPr lang="en-US" sz="2800" spc="-3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Thinking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540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R="44005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Industrial visit</a:t>
            </a:r>
            <a:r>
              <a:rPr lang="en-US" sz="2800" spc="-7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  in-plant</a:t>
            </a:r>
            <a:r>
              <a:rPr lang="en-US" sz="2800" spc="-6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training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Industrial</a:t>
            </a:r>
            <a:r>
              <a:rPr lang="en-US" sz="2800" spc="-4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pc="-2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Tour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R="19558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Survey on topic in</a:t>
            </a:r>
            <a:r>
              <a:rPr lang="en-US" sz="2800" spc="-8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 course</a:t>
            </a:r>
          </a:p>
          <a:p>
            <a:pPr marR="10223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Expert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lecture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en-US" sz="2800" spc="-4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guest 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lecture </a:t>
            </a:r>
            <a:r>
              <a:rPr lang="en-US" sz="2800" spc="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&amp; 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consolidation</a:t>
            </a:r>
          </a:p>
          <a:p>
            <a:pPr marR="25019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Industrial</a:t>
            </a:r>
            <a:r>
              <a:rPr lang="en-US" sz="2800" spc="-8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problem  solving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Virtual</a:t>
            </a:r>
            <a:r>
              <a:rPr lang="en-US" sz="2800" spc="-3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Internships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Mini</a:t>
            </a:r>
            <a:r>
              <a:rPr lang="en-US" sz="2800" spc="-2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projects</a:t>
            </a:r>
          </a:p>
          <a:p>
            <a:pPr marR="6540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Interviewing subject  experts on a topic</a:t>
            </a:r>
            <a:r>
              <a:rPr lang="en-US" sz="2800" spc="-7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and 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reporting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R="10223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Survey on startups</a:t>
            </a:r>
            <a:r>
              <a:rPr lang="en-US" sz="2800" spc="-7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  a</a:t>
            </a:r>
            <a:r>
              <a:rPr lang="en-US" sz="2800" spc="-1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course</a:t>
            </a:r>
          </a:p>
          <a:p>
            <a:pPr marR="37338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Short</a:t>
            </a:r>
            <a:r>
              <a:rPr lang="en-US" sz="2800" spc="-5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internship, course</a:t>
            </a:r>
            <a:r>
              <a:rPr lang="en-US" sz="2800" spc="-1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related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79586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 b="0" i="0" u="none" strike="noStrike" cap="none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r>
              <a:rPr lang="en-US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Industry-Institute Symbiosis</a:t>
            </a:r>
            <a:endParaRPr lang="en-IN" b="1" dirty="0">
              <a:solidFill>
                <a:srgbClr val="B8487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65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1050472"/>
            <a:ext cx="8085584" cy="1298408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400" b="1" dirty="0" smtClean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Liberal </a:t>
            </a:r>
            <a:r>
              <a:rPr lang="en-US" sz="4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Education</a:t>
            </a:r>
            <a:r>
              <a:rPr lang="en-IN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IN" sz="54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8003232" cy="4680520"/>
          </a:xfrm>
        </p:spPr>
        <p:txBody>
          <a:bodyPr>
            <a:normAutofit/>
          </a:bodyPr>
          <a:lstStyle/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Debate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r>
              <a:rPr lang="en-IN" sz="2800" spc="-2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discussion</a:t>
            </a:r>
          </a:p>
          <a:p>
            <a:pPr marR="40322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Essay /</a:t>
            </a:r>
            <a:r>
              <a:rPr lang="en-IN" sz="2800" spc="-5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extended  essay</a:t>
            </a:r>
          </a:p>
          <a:p>
            <a:pPr marR="19177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Reading a book</a:t>
            </a:r>
            <a:r>
              <a:rPr lang="en-IN" sz="2800" spc="-8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and  </a:t>
            </a:r>
            <a:r>
              <a:rPr lang="en-IN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presenting</a:t>
            </a:r>
            <a:endParaRPr lang="en-IN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R="353060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Concept </a:t>
            </a:r>
            <a:r>
              <a:rPr lang="en-IN" sz="2800" spc="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map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for  cognitive</a:t>
            </a:r>
            <a:r>
              <a:rPr lang="en-IN" sz="2800" spc="-7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abilities</a:t>
            </a:r>
          </a:p>
          <a:p>
            <a:pPr marR="117475"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Articles in  newspapers/</a:t>
            </a:r>
            <a:r>
              <a:rPr lang="en-IN" sz="2800" spc="-6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relevant  magazines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288290" algn="l"/>
              </a:tabLst>
            </a:pP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Role</a:t>
            </a:r>
            <a:r>
              <a:rPr lang="en-IN" sz="2800" spc="-1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play</a:t>
            </a:r>
          </a:p>
          <a:p>
            <a:pPr indent="-342000">
              <a:buClrTx/>
              <a:buSzPct val="80000"/>
              <a:buFont typeface="Wingdings" pitchFamily="2" charset="2"/>
              <a:buChar char="§"/>
              <a:tabLst>
                <a:tab pos="449263" algn="l"/>
              </a:tabLst>
            </a:pPr>
            <a:r>
              <a:rPr lang="en-IN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Visual</a:t>
            </a:r>
            <a:r>
              <a:rPr lang="en-IN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communication: charts, </a:t>
            </a:r>
            <a:r>
              <a:rPr lang="en-IN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photos, diagrams,</a:t>
            </a:r>
            <a:r>
              <a:rPr lang="en-IN" sz="2800" spc="-3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paintings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852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B84870"/>
                </a:solidFill>
                <a:latin typeface="Calibri" pitchFamily="34" charset="0"/>
                <a:cs typeface="Calibri" pitchFamily="34" charset="0"/>
              </a:rPr>
              <a:t>Co-Curricular Activities</a:t>
            </a:r>
            <a:endParaRPr lang="en-IN" sz="4000" b="1" dirty="0">
              <a:solidFill>
                <a:srgbClr val="B8487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pPr marR="134620" indent="-342000">
              <a:buClrTx/>
              <a:buSzPct val="80000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Participation in  </a:t>
            </a:r>
            <a:r>
              <a:rPr lang="en-US" sz="2800" spc="-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technical symposium </a:t>
            </a:r>
            <a:r>
              <a:rPr lang="en-US" sz="2800" spc="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&amp;</a:t>
            </a:r>
            <a:r>
              <a:rPr lang="en-US" sz="2800" spc="-1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reporting</a:t>
            </a:r>
          </a:p>
          <a:p>
            <a:pPr marR="334645" indent="-342000">
              <a:buClrTx/>
              <a:buSzPct val="80000"/>
              <a:tabLst>
                <a:tab pos="449263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Writing a</a:t>
            </a:r>
            <a:r>
              <a:rPr lang="en-US" sz="2800" spc="-9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journal  paper / paper  presentation in   conferences</a:t>
            </a:r>
          </a:p>
          <a:p>
            <a:pPr indent="-342000">
              <a:buClrTx/>
              <a:buSzPct val="80000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Poster</a:t>
            </a:r>
            <a:r>
              <a:rPr lang="en-US" sz="2800" spc="-4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presentations</a:t>
            </a:r>
          </a:p>
          <a:p>
            <a:pPr marR="90170" indent="-342000">
              <a:buClrTx/>
              <a:buSzPct val="80000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Writing a</a:t>
            </a:r>
            <a:r>
              <a:rPr lang="en-US" sz="2800" spc="-8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whitepaper on new</a:t>
            </a:r>
            <a:r>
              <a:rPr lang="en-US" sz="2800" spc="-4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technologies</a:t>
            </a:r>
          </a:p>
          <a:p>
            <a:pPr indent="-342000">
              <a:buClrTx/>
              <a:buSzPct val="80000"/>
              <a:tabLst>
                <a:tab pos="288290" algn="l"/>
              </a:tabLst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Project</a:t>
            </a:r>
            <a:r>
              <a:rPr lang="en-US" sz="2800" spc="-25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exhibitions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579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70408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Assessment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Exams 		50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Experiential Learning 	50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dirty="0" smtClean="0">
                <a:latin typeface="Arial Black" panose="020B0A04020102020204" pitchFamily="34" charset="0"/>
              </a:rPr>
              <a:t>OR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Exams 		30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Experiential Learning	30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Exam 			40   </a:t>
            </a:r>
            <a:r>
              <a:rPr lang="en-US" dirty="0" smtClean="0">
                <a:latin typeface="Arial Black" panose="020B0A04020102020204" pitchFamily="34" charset="0"/>
              </a:rPr>
              <a:t>                               </a:t>
            </a:r>
          </a:p>
          <a:p>
            <a:pPr lvl="5"/>
            <a:endParaRPr lang="en-US" dirty="0">
              <a:latin typeface="Arial Black" panose="020B0A04020102020204" pitchFamily="34" charset="0"/>
            </a:endParaRPr>
          </a:p>
          <a:p>
            <a:pPr lvl="5"/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17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….decide  yourself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changes to be made</a:t>
            </a:r>
          </a:p>
          <a:p>
            <a:pPr lvl="1"/>
            <a:r>
              <a:rPr lang="en-US" dirty="0" smtClean="0"/>
              <a:t>Can you revamp your Internal exam</a:t>
            </a:r>
          </a:p>
          <a:p>
            <a:endParaRPr lang="en-US" dirty="0"/>
          </a:p>
          <a:p>
            <a:r>
              <a:rPr lang="en-US" dirty="0" smtClean="0"/>
              <a:t>Any Three out of Five methods Experiential Learning can be considered for PG and any TWO methods may be preferred for UG students.</a:t>
            </a:r>
          </a:p>
          <a:p>
            <a:endParaRPr lang="en-US" dirty="0"/>
          </a:p>
          <a:p>
            <a:r>
              <a:rPr lang="en-US" dirty="0" smtClean="0"/>
              <a:t>End exam  :  Questions can be on application based or advanced areas.</a:t>
            </a:r>
          </a:p>
        </p:txBody>
      </p:sp>
    </p:spTree>
    <p:extLst>
      <p:ext uri="{BB962C8B-B14F-4D97-AF65-F5344CB8AC3E}">
        <p14:creationId xmlns:p14="http://schemas.microsoft.com/office/powerpoint/2010/main" xmlns="" val="3146885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5400" dirty="0" smtClean="0"/>
              <a:t>           THANK 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0031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704088"/>
            <a:ext cx="8229600" cy="1143000"/>
          </a:xfrm>
        </p:spPr>
        <p:txBody>
          <a:bodyPr>
            <a:normAutofit/>
          </a:bodyPr>
          <a:lstStyle/>
          <a:p>
            <a:r>
              <a:rPr lang="en-IN" sz="4400" b="1" dirty="0"/>
              <a:t>Suggested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Revamping </a:t>
            </a:r>
            <a:r>
              <a:rPr lang="en-IN" dirty="0"/>
              <a:t>curriculum, pedagogy, assessment, and student support</a:t>
            </a:r>
            <a:r>
              <a:rPr lang="en-IN" dirty="0" smtClean="0"/>
              <a:t>.</a:t>
            </a:r>
          </a:p>
          <a:p>
            <a:pPr marL="0" indent="0" algn="just">
              <a:buNone/>
            </a:pPr>
            <a:endParaRPr lang="en-IN" dirty="0"/>
          </a:p>
          <a:p>
            <a:pPr algn="just"/>
            <a:r>
              <a:rPr lang="en-IN" dirty="0" smtClean="0"/>
              <a:t>WHY  ?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WHAT  ?</a:t>
            </a:r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HOW  ?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295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Some Definitions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Assessment</a:t>
            </a:r>
            <a:r>
              <a:rPr lang="en-US" dirty="0" smtClean="0"/>
              <a:t> focuses on measuring learning progress achievement, while </a:t>
            </a:r>
            <a:r>
              <a:rPr lang="en-US" b="1" dirty="0" smtClean="0"/>
              <a:t>Evaluation</a:t>
            </a:r>
            <a:r>
              <a:rPr lang="en-US" dirty="0" smtClean="0"/>
              <a:t> focuses on making judgements and decisions on collected data.</a:t>
            </a:r>
          </a:p>
          <a:p>
            <a:r>
              <a:rPr lang="en-US" b="1" dirty="0" smtClean="0"/>
              <a:t>Formative assessment </a:t>
            </a:r>
            <a:r>
              <a:rPr lang="en-US" dirty="0" smtClean="0"/>
              <a:t>covers the range of informal diagnostic tests a teacher can use to assist the process of learning by their students.</a:t>
            </a:r>
          </a:p>
          <a:p>
            <a:r>
              <a:rPr lang="en-US" b="1" dirty="0" smtClean="0"/>
              <a:t>Continuous assessment </a:t>
            </a:r>
            <a:r>
              <a:rPr lang="en-US" dirty="0" smtClean="0"/>
              <a:t>is a form of educational examination that evaluates a student’s progress throughout a prescribed course. It is often used as an alternative to the final examination system.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941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4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Pedagogical approach</a:t>
            </a:r>
            <a:endParaRPr lang="en-IN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8912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Practical skills, including an appreciation of the link between theory and practice, will constitute an important aspect of the teaching-learning process. Teaching methods, guided by such a framework, may include lectures supported by group tutorial work; practicum and field-based </a:t>
            </a:r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learning</a:t>
            </a:r>
            <a:endParaRPr lang="en-IN" sz="2800" i="1" dirty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316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49838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the use of prescribed textbooks and e-learning resources and other self-study materials; field based learning/project, open-ended project work, some of which may be team-based; activities designed to promote the development of generic/transferable and subject- specific skills; and internship and visits to </a:t>
            </a:r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field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sites, and industrial or other research facilities etc.</a:t>
            </a:r>
            <a:endParaRPr lang="en-IN" sz="2800" i="1" dirty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3853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25488"/>
            <a:ext cx="8291264" cy="4983832"/>
          </a:xfrm>
        </p:spPr>
        <p:txBody>
          <a:bodyPr>
            <a:normAutofit lnSpcReduction="10000"/>
          </a:bodyPr>
          <a:lstStyle/>
          <a:p>
            <a:r>
              <a:rPr lang="en-IN" sz="32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Educational Institutions </a:t>
            </a:r>
            <a:r>
              <a:rPr lang="en-IN" sz="3200" b="1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must replace </a:t>
            </a:r>
            <a:r>
              <a:rPr lang="en-IN" sz="32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face-to-face, long teacher lectures with modularised audio/video capsules of 10-12 minutes. Further, they need to be reinforced the learning with follow up quizzes, group activities, problem solving exercises and breakout classroom discussions before going to next module</a:t>
            </a:r>
            <a:r>
              <a:rPr lang="en-IN" sz="32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IN" sz="3200" dirty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IN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Blended Learning</a:t>
            </a:r>
            <a:endParaRPr lang="en-IN" sz="3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05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341784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Learning assessment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91680"/>
            <a:ext cx="8219256" cy="49776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A variety of assessment methods that are appropriate to a given disciplinary/subject area and a </a:t>
            </a:r>
            <a:r>
              <a:rPr lang="en-US" dirty="0" err="1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 of study will be used to assess progress towards the course/</a:t>
            </a:r>
            <a:r>
              <a:rPr lang="en-US" dirty="0" err="1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 learning outcomes. Priority will be accorded to formative assessment. Evaluation will be based on continuous assessment, in which sessional work and the terminal examination will contribute to the final grade</a:t>
            </a:r>
            <a:endParaRPr lang="en-IN" dirty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57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6886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Sessional work will consist of class tests, mid-semester examination(s), home-work assignments etc., as determined by the faculty in charge of the courses of study</a:t>
            </a:r>
            <a:r>
              <a:rPr lang="en-US" sz="32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Progress towards achievement of learning outcomes will be assessed using the following</a:t>
            </a:r>
            <a:r>
              <a:rPr lang="en-US" sz="32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48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71640"/>
            <a:ext cx="8194815" cy="4937680"/>
          </a:xfrm>
        </p:spPr>
        <p:txBody>
          <a:bodyPr/>
          <a:lstStyle/>
          <a:p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Time-constrained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examinations; closed-book and open-book tests; </a:t>
            </a:r>
            <a:endParaRPr lang="en-US" sz="2800" dirty="0" smtClean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</a:t>
            </a:r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roblem-based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assignments; practical assignment laboratory reports; observation of practical skills; </a:t>
            </a:r>
            <a:endParaRPr lang="en-US" sz="2800" dirty="0" smtClean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Individual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project reports(case-study reports); team project reports; </a:t>
            </a:r>
            <a:endParaRPr lang="en-US" sz="2800" dirty="0" smtClean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Oral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presentations, including seminar presentation; viva voce interviews</a:t>
            </a:r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Computerized 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adaptive </a:t>
            </a:r>
            <a:r>
              <a:rPr lang="en-US" sz="2800" dirty="0" smtClean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assessment</a:t>
            </a:r>
            <a:r>
              <a:rPr lang="en-US" sz="2800" dirty="0">
                <a:solidFill>
                  <a:srgbClr val="090212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IN" sz="2800" dirty="0">
              <a:solidFill>
                <a:srgbClr val="090212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305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500</TotalTime>
  <Words>819</Words>
  <Application>Microsoft Office PowerPoint</Application>
  <PresentationFormat>On-screen Show (4:3)</PresentationFormat>
  <Paragraphs>150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CCE – NEP : 2020</vt:lpstr>
      <vt:lpstr>Suggested Changes</vt:lpstr>
      <vt:lpstr>Some Definitions</vt:lpstr>
      <vt:lpstr>Pedagogical approach</vt:lpstr>
      <vt:lpstr>Slide 5</vt:lpstr>
      <vt:lpstr>Slide 6</vt:lpstr>
      <vt:lpstr>Learning assessment</vt:lpstr>
      <vt:lpstr>Slide 8</vt:lpstr>
      <vt:lpstr>Slide 9</vt:lpstr>
      <vt:lpstr>Experiential Learning Methods</vt:lpstr>
      <vt:lpstr>    Course Augmentation Methods </vt:lpstr>
      <vt:lpstr>Innovative Methods</vt:lpstr>
      <vt:lpstr>Industry-Institute Symbiosis</vt:lpstr>
      <vt:lpstr>            Liberal Education </vt:lpstr>
      <vt:lpstr>Co-Curricular Activities</vt:lpstr>
      <vt:lpstr>Assessment</vt:lpstr>
      <vt:lpstr>….decide  yourself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Education Policy</dc:title>
  <dc:creator>Windows User</dc:creator>
  <cp:lastModifiedBy>web</cp:lastModifiedBy>
  <cp:revision>60</cp:revision>
  <dcterms:created xsi:type="dcterms:W3CDTF">2021-08-11T06:35:09Z</dcterms:created>
  <dcterms:modified xsi:type="dcterms:W3CDTF">2023-10-10T10:27:38Z</dcterms:modified>
</cp:coreProperties>
</file>